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8" Type="http://schemas.openxmlformats.org/officeDocument/2006/relationships/slideLayout" Target="../slideLayouts/slideLayout1.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www.googleapis.com/auth/gmail.readonly&apos;%5D" TargetMode="External"/><Relationship Id="rId4"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image" Target="../media/image-7-2.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165271"/>
            <a:ext cx="7477601" cy="2499598"/>
          </a:xfrm>
          <a:prstGeom prst="rect">
            <a:avLst/>
          </a:prstGeom>
          <a:noFill/>
          <a:ln/>
        </p:spPr>
        <p:txBody>
          <a:bodyPr wrap="square" rtlCol="0" anchor="t"/>
          <a:lstStyle/>
          <a:p>
            <a:pPr indent="0" marL="0">
              <a:lnSpc>
                <a:spcPts val="6561"/>
              </a:lnSpc>
              <a:buNone/>
            </a:pPr>
            <a:r>
              <a:rPr lang="en-US" sz="5249" b="1" spc="-105" kern="0" dirty="0">
                <a:solidFill>
                  <a:srgbClr val="FF75D3"/>
                </a:solidFill>
                <a:latin typeface="adonis-web" pitchFamily="34" charset="0"/>
                <a:ea typeface="adonis-web" pitchFamily="34" charset="-122"/>
                <a:cs typeface="adonis-web" pitchFamily="34" charset="-120"/>
              </a:rPr>
              <a:t>Fetch your Gmail Emails from a Particular User using Python</a:t>
            </a:r>
            <a:endParaRPr lang="en-US" sz="5249" dirty="0"/>
          </a:p>
        </p:txBody>
      </p:sp>
      <p:sp>
        <p:nvSpPr>
          <p:cNvPr id="6" name="Text 2"/>
          <p:cNvSpPr/>
          <p:nvPr/>
        </p:nvSpPr>
        <p:spPr>
          <a:xfrm>
            <a:off x="833199" y="4998125"/>
            <a:ext cx="747760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This presentation will guide you through the process of using Python to fetch emails from a specific Gmail user, including authentication, filtering, fetching, error handling, and additional functionality.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301829"/>
            <a:ext cx="9306401" cy="1388745"/>
          </a:xfrm>
          <a:prstGeom prst="rect">
            <a:avLst/>
          </a:prstGeom>
          <a:noFill/>
          <a:ln/>
        </p:spPr>
        <p:txBody>
          <a:bodyPr wrap="squar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Why Fetching Gmail Emails from a Particular User is Important</a:t>
            </a:r>
            <a:endParaRPr lang="en-US" sz="4374" dirty="0"/>
          </a:p>
        </p:txBody>
      </p:sp>
      <p:sp>
        <p:nvSpPr>
          <p:cNvPr id="6" name="Shape 2"/>
          <p:cNvSpPr/>
          <p:nvPr/>
        </p:nvSpPr>
        <p:spPr>
          <a:xfrm>
            <a:off x="833199" y="3023830"/>
            <a:ext cx="4542115" cy="2018586"/>
          </a:xfrm>
          <a:prstGeom prst="roundRect">
            <a:avLst>
              <a:gd name="adj" fmla="val 4953"/>
            </a:avLst>
          </a:prstGeom>
          <a:solidFill>
            <a:srgbClr val="EBD0FB"/>
          </a:solidFill>
          <a:ln w="13811">
            <a:solidFill>
              <a:srgbClr val="D7A1F7"/>
            </a:solidFill>
            <a:prstDash val="solid"/>
          </a:ln>
        </p:spPr>
      </p:sp>
      <p:sp>
        <p:nvSpPr>
          <p:cNvPr id="7" name="Text 3"/>
          <p:cNvSpPr/>
          <p:nvPr/>
        </p:nvSpPr>
        <p:spPr>
          <a:xfrm>
            <a:off x="1069181" y="3259812"/>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Organization</a:t>
            </a:r>
            <a:endParaRPr lang="en-US" sz="2187" dirty="0"/>
          </a:p>
        </p:txBody>
      </p:sp>
      <p:sp>
        <p:nvSpPr>
          <p:cNvPr id="8" name="Text 4"/>
          <p:cNvSpPr/>
          <p:nvPr/>
        </p:nvSpPr>
        <p:spPr>
          <a:xfrm>
            <a:off x="1069181" y="3740229"/>
            <a:ext cx="4070152"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Filtering emails by a particular user can help you keep track of important conversations and reduce clutter in your inbox.</a:t>
            </a:r>
            <a:endParaRPr lang="en-US" sz="1750" dirty="0"/>
          </a:p>
        </p:txBody>
      </p:sp>
      <p:sp>
        <p:nvSpPr>
          <p:cNvPr id="9" name="Shape 5"/>
          <p:cNvSpPr/>
          <p:nvPr/>
        </p:nvSpPr>
        <p:spPr>
          <a:xfrm>
            <a:off x="5597485" y="3023830"/>
            <a:ext cx="4542115" cy="2018586"/>
          </a:xfrm>
          <a:prstGeom prst="roundRect">
            <a:avLst>
              <a:gd name="adj" fmla="val 4953"/>
            </a:avLst>
          </a:prstGeom>
          <a:solidFill>
            <a:srgbClr val="EBD0FB"/>
          </a:solidFill>
          <a:ln w="13811">
            <a:solidFill>
              <a:srgbClr val="D7A1F7"/>
            </a:solidFill>
            <a:prstDash val="solid"/>
          </a:ln>
        </p:spPr>
      </p:sp>
      <p:sp>
        <p:nvSpPr>
          <p:cNvPr id="10" name="Text 6"/>
          <p:cNvSpPr/>
          <p:nvPr/>
        </p:nvSpPr>
        <p:spPr>
          <a:xfrm>
            <a:off x="5833467" y="3259812"/>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Categorization</a:t>
            </a:r>
            <a:endParaRPr lang="en-US" sz="2187" dirty="0"/>
          </a:p>
        </p:txBody>
      </p:sp>
      <p:sp>
        <p:nvSpPr>
          <p:cNvPr id="11" name="Text 7"/>
          <p:cNvSpPr/>
          <p:nvPr/>
        </p:nvSpPr>
        <p:spPr>
          <a:xfrm>
            <a:off x="5833467" y="3740229"/>
            <a:ext cx="4070152"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You can use this functionality to categorize and analyze emails based on their sender, for instance to monitor a specific project or client.</a:t>
            </a:r>
            <a:endParaRPr lang="en-US" sz="1750" dirty="0"/>
          </a:p>
        </p:txBody>
      </p:sp>
      <p:sp>
        <p:nvSpPr>
          <p:cNvPr id="12" name="Shape 8"/>
          <p:cNvSpPr/>
          <p:nvPr/>
        </p:nvSpPr>
        <p:spPr>
          <a:xfrm>
            <a:off x="833199" y="5264587"/>
            <a:ext cx="9306401" cy="1663184"/>
          </a:xfrm>
          <a:prstGeom prst="roundRect">
            <a:avLst>
              <a:gd name="adj" fmla="val 6012"/>
            </a:avLst>
          </a:prstGeom>
          <a:solidFill>
            <a:srgbClr val="EBD0FB"/>
          </a:solidFill>
          <a:ln w="13811">
            <a:solidFill>
              <a:srgbClr val="D7A1F7"/>
            </a:solidFill>
            <a:prstDash val="solid"/>
          </a:ln>
        </p:spPr>
      </p:sp>
      <p:sp>
        <p:nvSpPr>
          <p:cNvPr id="13" name="Text 9"/>
          <p:cNvSpPr/>
          <p:nvPr/>
        </p:nvSpPr>
        <p:spPr>
          <a:xfrm>
            <a:off x="1069181" y="5500568"/>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Automation</a:t>
            </a:r>
            <a:endParaRPr lang="en-US" sz="2187" dirty="0"/>
          </a:p>
        </p:txBody>
      </p:sp>
      <p:sp>
        <p:nvSpPr>
          <p:cNvPr id="14" name="Text 10"/>
          <p:cNvSpPr/>
          <p:nvPr/>
        </p:nvSpPr>
        <p:spPr>
          <a:xfrm>
            <a:off x="1069181" y="5980986"/>
            <a:ext cx="8834438"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Fetching emails programmatically can be the first step to automating email-related tasks such as notifications, responses, or data extraction.</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885111"/>
            <a:ext cx="585227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Setup and Authentication</a:t>
            </a:r>
            <a:endParaRPr lang="en-US" sz="4374" dirty="0"/>
          </a:p>
        </p:txBody>
      </p:sp>
      <p:pic>
        <p:nvPicPr>
          <p:cNvPr id="5" name="Image 1" descr="preencoded.png">    </p:cNvPr>
          <p:cNvPicPr>
            <a:picLocks noChangeAspect="1"/>
          </p:cNvPicPr>
          <p:nvPr/>
        </p:nvPicPr>
        <p:blipFill>
          <a:blip r:embed="rId2"/>
          <a:stretch>
            <a:fillRect/>
          </a:stretch>
        </p:blipFill>
        <p:spPr>
          <a:xfrm>
            <a:off x="2348389" y="2023824"/>
            <a:ext cx="2233374" cy="1380292"/>
          </a:xfrm>
          <a:prstGeom prst="rect">
            <a:avLst/>
          </a:prstGeom>
        </p:spPr>
      </p:pic>
      <p:sp>
        <p:nvSpPr>
          <p:cNvPr id="6" name="Text 2"/>
          <p:cNvSpPr/>
          <p:nvPr/>
        </p:nvSpPr>
        <p:spPr>
          <a:xfrm>
            <a:off x="2348389" y="3681770"/>
            <a:ext cx="2233374" cy="694373"/>
          </a:xfrm>
          <a:prstGeom prst="rect">
            <a:avLst/>
          </a:prstGeom>
          <a:noFill/>
          <a:ln/>
        </p:spPr>
        <p:txBody>
          <a:bodyPr wrap="squar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Installation of Required Libraries</a:t>
            </a:r>
            <a:endParaRPr lang="en-US" sz="2187" dirty="0"/>
          </a:p>
        </p:txBody>
      </p:sp>
      <p:sp>
        <p:nvSpPr>
          <p:cNvPr id="7" name="Text 3"/>
          <p:cNvSpPr/>
          <p:nvPr/>
        </p:nvSpPr>
        <p:spPr>
          <a:xfrm>
            <a:off x="2348389" y="4509373"/>
            <a:ext cx="2233374" cy="1777008"/>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To use the Gmail API in Python, you need to install some libraries such as google-auth and google-api-python-client.</a:t>
            </a:r>
            <a:endParaRPr lang="en-US" sz="1750" dirty="0"/>
          </a:p>
        </p:txBody>
      </p:sp>
      <p:pic>
        <p:nvPicPr>
          <p:cNvPr id="8" name="Image 2" descr="preencoded.png">    </p:cNvPr>
          <p:cNvPicPr>
            <a:picLocks noChangeAspect="1"/>
          </p:cNvPicPr>
          <p:nvPr/>
        </p:nvPicPr>
        <p:blipFill>
          <a:blip r:embed="rId3"/>
          <a:stretch>
            <a:fillRect/>
          </a:stretch>
        </p:blipFill>
        <p:spPr>
          <a:xfrm>
            <a:off x="4915019" y="2023824"/>
            <a:ext cx="2233493" cy="1380292"/>
          </a:xfrm>
          <a:prstGeom prst="rect">
            <a:avLst/>
          </a:prstGeom>
        </p:spPr>
      </p:pic>
      <p:sp>
        <p:nvSpPr>
          <p:cNvPr id="9" name="Text 4"/>
          <p:cNvSpPr/>
          <p:nvPr/>
        </p:nvSpPr>
        <p:spPr>
          <a:xfrm>
            <a:off x="4915019" y="3681770"/>
            <a:ext cx="2233493" cy="694373"/>
          </a:xfrm>
          <a:prstGeom prst="rect">
            <a:avLst/>
          </a:prstGeom>
          <a:noFill/>
          <a:ln/>
        </p:spPr>
        <p:txBody>
          <a:bodyPr wrap="squar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Creating OAuth Credentials</a:t>
            </a:r>
            <a:endParaRPr lang="en-US" sz="2187" dirty="0"/>
          </a:p>
        </p:txBody>
      </p:sp>
      <p:sp>
        <p:nvSpPr>
          <p:cNvPr id="10" name="Text 5"/>
          <p:cNvSpPr/>
          <p:nvPr/>
        </p:nvSpPr>
        <p:spPr>
          <a:xfrm>
            <a:off x="4915019" y="4509373"/>
            <a:ext cx="2233493" cy="2487811"/>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To authorize your application to access your Gmail account, you need to create a project in the Google Cloud Console and generate OAuth 2.0 credentials.</a:t>
            </a:r>
            <a:endParaRPr lang="en-US" sz="1750" dirty="0"/>
          </a:p>
        </p:txBody>
      </p:sp>
      <p:pic>
        <p:nvPicPr>
          <p:cNvPr id="11" name="Image 3" descr="preencoded.png">    </p:cNvPr>
          <p:cNvPicPr>
            <a:picLocks noChangeAspect="1"/>
          </p:cNvPicPr>
          <p:nvPr/>
        </p:nvPicPr>
        <p:blipFill>
          <a:blip r:embed="rId4"/>
          <a:stretch>
            <a:fillRect/>
          </a:stretch>
        </p:blipFill>
        <p:spPr>
          <a:xfrm>
            <a:off x="7481768" y="2023824"/>
            <a:ext cx="2233374" cy="1380292"/>
          </a:xfrm>
          <a:prstGeom prst="rect">
            <a:avLst/>
          </a:prstGeom>
        </p:spPr>
      </p:pic>
      <p:sp>
        <p:nvSpPr>
          <p:cNvPr id="12" name="Text 6"/>
          <p:cNvSpPr/>
          <p:nvPr/>
        </p:nvSpPr>
        <p:spPr>
          <a:xfrm>
            <a:off x="7481768" y="3681770"/>
            <a:ext cx="2233374" cy="1041559"/>
          </a:xfrm>
          <a:prstGeom prst="rect">
            <a:avLst/>
          </a:prstGeom>
          <a:noFill/>
          <a:ln/>
        </p:spPr>
        <p:txBody>
          <a:bodyPr wrap="squar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Authenticating the Application with Gmail API</a:t>
            </a:r>
            <a:endParaRPr lang="en-US" sz="2187" dirty="0"/>
          </a:p>
        </p:txBody>
      </p:sp>
      <p:sp>
        <p:nvSpPr>
          <p:cNvPr id="13" name="Text 7"/>
          <p:cNvSpPr/>
          <p:nvPr/>
        </p:nvSpPr>
        <p:spPr>
          <a:xfrm>
            <a:off x="7481768" y="4856559"/>
            <a:ext cx="2233374" cy="2487811"/>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You can then use these credentials to obtain a token that allows your application to interact with the Gmail API and access the user's email data.</a:t>
            </a:r>
            <a:endParaRPr lang="en-US" sz="1750" dirty="0"/>
          </a:p>
        </p:txBody>
      </p:sp>
      <p:pic>
        <p:nvPicPr>
          <p:cNvPr id="14" name="Image 4" descr="preencoded.png">    </p:cNvPr>
          <p:cNvPicPr>
            <a:picLocks noChangeAspect="1"/>
          </p:cNvPicPr>
          <p:nvPr/>
        </p:nvPicPr>
        <p:blipFill>
          <a:blip r:embed="rId5"/>
          <a:stretch>
            <a:fillRect/>
          </a:stretch>
        </p:blipFill>
        <p:spPr>
          <a:xfrm>
            <a:off x="10048399" y="2023824"/>
            <a:ext cx="2233493" cy="1380292"/>
          </a:xfrm>
          <a:prstGeom prst="rect">
            <a:avLst/>
          </a:prstGeom>
        </p:spPr>
      </p:pic>
      <p:sp>
        <p:nvSpPr>
          <p:cNvPr id="15" name="Text 8"/>
          <p:cNvSpPr/>
          <p:nvPr/>
        </p:nvSpPr>
        <p:spPr>
          <a:xfrm>
            <a:off x="10048399" y="3681770"/>
            <a:ext cx="2233493" cy="1041559"/>
          </a:xfrm>
          <a:prstGeom prst="rect">
            <a:avLst/>
          </a:prstGeom>
          <a:noFill/>
          <a:ln/>
        </p:spPr>
        <p:txBody>
          <a:bodyPr wrap="squar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Unlocking CAPTCHA Challenges</a:t>
            </a:r>
            <a:endParaRPr lang="en-US" sz="2187" dirty="0"/>
          </a:p>
        </p:txBody>
      </p:sp>
      <p:sp>
        <p:nvSpPr>
          <p:cNvPr id="16" name="Text 9"/>
          <p:cNvSpPr/>
          <p:nvPr/>
        </p:nvSpPr>
        <p:spPr>
          <a:xfrm>
            <a:off x="10048399" y="4856559"/>
            <a:ext cx="2233493" cy="2487811"/>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If there are any challenges to user authorization, such as CAPTCHAs, they must be manually unlocked before the API can be accessed.</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747713"/>
            <a:ext cx="444388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Fetching Emails</a:t>
            </a:r>
            <a:endParaRPr lang="en-US" sz="4374" dirty="0"/>
          </a:p>
        </p:txBody>
      </p:sp>
      <p:sp>
        <p:nvSpPr>
          <p:cNvPr id="6" name="Shape 2"/>
          <p:cNvSpPr/>
          <p:nvPr/>
        </p:nvSpPr>
        <p:spPr>
          <a:xfrm>
            <a:off x="4801910" y="1775341"/>
            <a:ext cx="44410" cy="5706427"/>
          </a:xfrm>
          <a:prstGeom prst="roundRect">
            <a:avLst>
              <a:gd name="adj" fmla="val 225151"/>
            </a:avLst>
          </a:prstGeom>
          <a:solidFill>
            <a:srgbClr val="D7A1F7"/>
          </a:solidFill>
          <a:ln/>
        </p:spPr>
      </p:sp>
      <p:sp>
        <p:nvSpPr>
          <p:cNvPr id="7" name="Shape 3"/>
          <p:cNvSpPr/>
          <p:nvPr/>
        </p:nvSpPr>
        <p:spPr>
          <a:xfrm>
            <a:off x="5074027" y="2176641"/>
            <a:ext cx="777597" cy="44410"/>
          </a:xfrm>
          <a:prstGeom prst="roundRect">
            <a:avLst>
              <a:gd name="adj" fmla="val 225151"/>
            </a:avLst>
          </a:prstGeom>
          <a:solidFill>
            <a:srgbClr val="D7A1F7"/>
          </a:solidFill>
          <a:ln/>
        </p:spPr>
      </p:sp>
      <p:sp>
        <p:nvSpPr>
          <p:cNvPr id="8" name="Shape 4"/>
          <p:cNvSpPr/>
          <p:nvPr/>
        </p:nvSpPr>
        <p:spPr>
          <a:xfrm>
            <a:off x="4574084" y="1948934"/>
            <a:ext cx="499943" cy="499943"/>
          </a:xfrm>
          <a:prstGeom prst="roundRect">
            <a:avLst>
              <a:gd name="adj" fmla="val 20000"/>
            </a:avLst>
          </a:prstGeom>
          <a:solidFill>
            <a:srgbClr val="EBD0FB"/>
          </a:solidFill>
          <a:ln w="13811">
            <a:solidFill>
              <a:srgbClr val="D7A1F7"/>
            </a:solidFill>
            <a:prstDash val="solid"/>
          </a:ln>
        </p:spPr>
      </p:sp>
      <p:sp>
        <p:nvSpPr>
          <p:cNvPr id="9" name="Text 5"/>
          <p:cNvSpPr/>
          <p:nvPr/>
        </p:nvSpPr>
        <p:spPr>
          <a:xfrm>
            <a:off x="4732080" y="1990606"/>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6046113" y="1997512"/>
            <a:ext cx="3746659"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Accessing the User's Gmail Inbox</a:t>
            </a:r>
            <a:endParaRPr lang="en-US" sz="2187" dirty="0"/>
          </a:p>
        </p:txBody>
      </p:sp>
      <p:sp>
        <p:nvSpPr>
          <p:cNvPr id="11" name="Text 7"/>
          <p:cNvSpPr/>
          <p:nvPr/>
        </p:nvSpPr>
        <p:spPr>
          <a:xfrm>
            <a:off x="6046113" y="2477929"/>
            <a:ext cx="7751088"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Once authenticated, you can use the Gmail API client to get access to the user's Gmail inbox, which provides methods for retrieving emails and other messages.</a:t>
            </a:r>
            <a:endParaRPr lang="en-US" sz="1750" dirty="0"/>
          </a:p>
        </p:txBody>
      </p:sp>
      <p:sp>
        <p:nvSpPr>
          <p:cNvPr id="12" name="Shape 8"/>
          <p:cNvSpPr/>
          <p:nvPr/>
        </p:nvSpPr>
        <p:spPr>
          <a:xfrm>
            <a:off x="5074027" y="4034373"/>
            <a:ext cx="777597" cy="44410"/>
          </a:xfrm>
          <a:prstGeom prst="roundRect">
            <a:avLst>
              <a:gd name="adj" fmla="val 225151"/>
            </a:avLst>
          </a:prstGeom>
          <a:solidFill>
            <a:srgbClr val="D7A1F7"/>
          </a:solidFill>
          <a:ln/>
        </p:spPr>
      </p:sp>
      <p:sp>
        <p:nvSpPr>
          <p:cNvPr id="13" name="Shape 9"/>
          <p:cNvSpPr/>
          <p:nvPr/>
        </p:nvSpPr>
        <p:spPr>
          <a:xfrm>
            <a:off x="4574084" y="3806666"/>
            <a:ext cx="499943" cy="499943"/>
          </a:xfrm>
          <a:prstGeom prst="roundRect">
            <a:avLst>
              <a:gd name="adj" fmla="val 20000"/>
            </a:avLst>
          </a:prstGeom>
          <a:solidFill>
            <a:srgbClr val="EBD0FB"/>
          </a:solidFill>
          <a:ln w="13811">
            <a:solidFill>
              <a:srgbClr val="D7A1F7"/>
            </a:solidFill>
            <a:prstDash val="solid"/>
          </a:ln>
        </p:spPr>
      </p:sp>
      <p:sp>
        <p:nvSpPr>
          <p:cNvPr id="14" name="Text 10"/>
          <p:cNvSpPr/>
          <p:nvPr/>
        </p:nvSpPr>
        <p:spPr>
          <a:xfrm>
            <a:off x="4732080" y="3848338"/>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6046113" y="3855244"/>
            <a:ext cx="7373302"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Setting Search Parameters to Filter Emails from a Particular User</a:t>
            </a:r>
            <a:endParaRPr lang="en-US" sz="2187" dirty="0"/>
          </a:p>
        </p:txBody>
      </p:sp>
      <p:sp>
        <p:nvSpPr>
          <p:cNvPr id="16" name="Text 12"/>
          <p:cNvSpPr/>
          <p:nvPr/>
        </p:nvSpPr>
        <p:spPr>
          <a:xfrm>
            <a:off x="6046113" y="4335661"/>
            <a:ext cx="7751088"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You can use the search() method to filter emails based on criteria such as sender, subject, date, label, attachment, or content.</a:t>
            </a:r>
            <a:endParaRPr lang="en-US" sz="1750" dirty="0"/>
          </a:p>
        </p:txBody>
      </p:sp>
      <p:sp>
        <p:nvSpPr>
          <p:cNvPr id="17" name="Shape 13"/>
          <p:cNvSpPr/>
          <p:nvPr/>
        </p:nvSpPr>
        <p:spPr>
          <a:xfrm>
            <a:off x="5074027" y="5892105"/>
            <a:ext cx="777597" cy="44410"/>
          </a:xfrm>
          <a:prstGeom prst="roundRect">
            <a:avLst>
              <a:gd name="adj" fmla="val 225151"/>
            </a:avLst>
          </a:prstGeom>
          <a:solidFill>
            <a:srgbClr val="D7A1F7"/>
          </a:solidFill>
          <a:ln/>
        </p:spPr>
      </p:sp>
      <p:sp>
        <p:nvSpPr>
          <p:cNvPr id="18" name="Shape 14"/>
          <p:cNvSpPr/>
          <p:nvPr/>
        </p:nvSpPr>
        <p:spPr>
          <a:xfrm>
            <a:off x="4574084" y="5664398"/>
            <a:ext cx="499943" cy="499943"/>
          </a:xfrm>
          <a:prstGeom prst="roundRect">
            <a:avLst>
              <a:gd name="adj" fmla="val 20000"/>
            </a:avLst>
          </a:prstGeom>
          <a:solidFill>
            <a:srgbClr val="EBD0FB"/>
          </a:solidFill>
          <a:ln w="13811">
            <a:solidFill>
              <a:srgbClr val="D7A1F7"/>
            </a:solidFill>
            <a:prstDash val="solid"/>
          </a:ln>
        </p:spPr>
      </p:sp>
      <p:sp>
        <p:nvSpPr>
          <p:cNvPr id="19" name="Text 15"/>
          <p:cNvSpPr/>
          <p:nvPr/>
        </p:nvSpPr>
        <p:spPr>
          <a:xfrm>
            <a:off x="4732080" y="5706070"/>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6046113" y="5712976"/>
            <a:ext cx="512016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Retrieving and Displaying the Fetched Emails</a:t>
            </a:r>
            <a:endParaRPr lang="en-US" sz="2187" dirty="0"/>
          </a:p>
        </p:txBody>
      </p:sp>
      <p:sp>
        <p:nvSpPr>
          <p:cNvPr id="21" name="Text 17"/>
          <p:cNvSpPr/>
          <p:nvPr/>
        </p:nvSpPr>
        <p:spPr>
          <a:xfrm>
            <a:off x="6046113" y="6193393"/>
            <a:ext cx="7751088" cy="1066205"/>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Once you've selected the emails you want to process, you can extract information from them, such as the sender, subject, body, attachments, or labels, and display it in a convenient format.</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411486"/>
            <a:ext cx="7294364"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Handling Exceptions and Errors</a:t>
            </a:r>
            <a:endParaRPr lang="en-US" sz="4374" dirty="0"/>
          </a:p>
        </p:txBody>
      </p:sp>
      <p:sp>
        <p:nvSpPr>
          <p:cNvPr id="5" name="Shape 2"/>
          <p:cNvSpPr/>
          <p:nvPr/>
        </p:nvSpPr>
        <p:spPr>
          <a:xfrm>
            <a:off x="2348389" y="2723793"/>
            <a:ext cx="499943" cy="499943"/>
          </a:xfrm>
          <a:prstGeom prst="roundRect">
            <a:avLst>
              <a:gd name="adj" fmla="val 20000"/>
            </a:avLst>
          </a:prstGeom>
          <a:solidFill>
            <a:srgbClr val="EBD0FB"/>
          </a:solidFill>
          <a:ln w="13811">
            <a:solidFill>
              <a:srgbClr val="D7A1F7"/>
            </a:solidFill>
            <a:prstDash val="solid"/>
          </a:ln>
        </p:spPr>
      </p:sp>
      <p:sp>
        <p:nvSpPr>
          <p:cNvPr id="6" name="Text 3"/>
          <p:cNvSpPr/>
          <p:nvPr/>
        </p:nvSpPr>
        <p:spPr>
          <a:xfrm>
            <a:off x="2506385" y="2765465"/>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3070503" y="2800112"/>
            <a:ext cx="2440900" cy="694373"/>
          </a:xfrm>
          <a:prstGeom prst="rect">
            <a:avLst/>
          </a:prstGeom>
          <a:noFill/>
          <a:ln/>
        </p:spPr>
        <p:txBody>
          <a:bodyPr wrap="squar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Handling Invalid Credentials</a:t>
            </a:r>
            <a:endParaRPr lang="en-US" sz="2187" dirty="0"/>
          </a:p>
        </p:txBody>
      </p:sp>
      <p:sp>
        <p:nvSpPr>
          <p:cNvPr id="8" name="Text 5"/>
          <p:cNvSpPr/>
          <p:nvPr/>
        </p:nvSpPr>
        <p:spPr>
          <a:xfrm>
            <a:off x="3070503" y="3627715"/>
            <a:ext cx="2440900"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If the OAuth token expires or becomes invalid, you need to refresh it to continue accessing the Gmail API.</a:t>
            </a:r>
            <a:endParaRPr lang="en-US" sz="1750" dirty="0"/>
          </a:p>
        </p:txBody>
      </p:sp>
      <p:sp>
        <p:nvSpPr>
          <p:cNvPr id="9" name="Shape 6"/>
          <p:cNvSpPr/>
          <p:nvPr/>
        </p:nvSpPr>
        <p:spPr>
          <a:xfrm>
            <a:off x="5733574" y="2723793"/>
            <a:ext cx="499943" cy="499943"/>
          </a:xfrm>
          <a:prstGeom prst="roundRect">
            <a:avLst>
              <a:gd name="adj" fmla="val 20000"/>
            </a:avLst>
          </a:prstGeom>
          <a:solidFill>
            <a:srgbClr val="EBD0FB"/>
          </a:solidFill>
          <a:ln w="13811">
            <a:solidFill>
              <a:srgbClr val="D7A1F7"/>
            </a:solidFill>
            <a:prstDash val="solid"/>
          </a:ln>
        </p:spPr>
      </p:sp>
      <p:sp>
        <p:nvSpPr>
          <p:cNvPr id="10" name="Text 7"/>
          <p:cNvSpPr/>
          <p:nvPr/>
        </p:nvSpPr>
        <p:spPr>
          <a:xfrm>
            <a:off x="5891570" y="2765465"/>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6455688" y="2800112"/>
            <a:ext cx="2440900" cy="694373"/>
          </a:xfrm>
          <a:prstGeom prst="rect">
            <a:avLst/>
          </a:prstGeom>
          <a:noFill/>
          <a:ln/>
        </p:spPr>
        <p:txBody>
          <a:bodyPr wrap="squar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Dealing with API Rate Limits</a:t>
            </a:r>
            <a:endParaRPr lang="en-US" sz="2187" dirty="0"/>
          </a:p>
        </p:txBody>
      </p:sp>
      <p:sp>
        <p:nvSpPr>
          <p:cNvPr id="12" name="Text 9"/>
          <p:cNvSpPr/>
          <p:nvPr/>
        </p:nvSpPr>
        <p:spPr>
          <a:xfrm>
            <a:off x="6455688" y="3627715"/>
            <a:ext cx="2440900"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Gmail API imposes rate limits on the number of requests you can make in a given timeframe, so you need to implement appropriate measures to avoid being throttled.</a:t>
            </a:r>
            <a:endParaRPr lang="en-US" sz="1750" dirty="0"/>
          </a:p>
        </p:txBody>
      </p:sp>
      <p:sp>
        <p:nvSpPr>
          <p:cNvPr id="13" name="Shape 10"/>
          <p:cNvSpPr/>
          <p:nvPr/>
        </p:nvSpPr>
        <p:spPr>
          <a:xfrm>
            <a:off x="9118759" y="2723793"/>
            <a:ext cx="499943" cy="499943"/>
          </a:xfrm>
          <a:prstGeom prst="roundRect">
            <a:avLst>
              <a:gd name="adj" fmla="val 20000"/>
            </a:avLst>
          </a:prstGeom>
          <a:solidFill>
            <a:srgbClr val="EBD0FB"/>
          </a:solidFill>
          <a:ln w="13811">
            <a:solidFill>
              <a:srgbClr val="D7A1F7"/>
            </a:solidFill>
            <a:prstDash val="solid"/>
          </a:ln>
        </p:spPr>
      </p:sp>
      <p:sp>
        <p:nvSpPr>
          <p:cNvPr id="14" name="Text 11"/>
          <p:cNvSpPr/>
          <p:nvPr/>
        </p:nvSpPr>
        <p:spPr>
          <a:xfrm>
            <a:off x="9276755" y="2765465"/>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9840873" y="2800112"/>
            <a:ext cx="2440900" cy="1041559"/>
          </a:xfrm>
          <a:prstGeom prst="rect">
            <a:avLst/>
          </a:prstGeom>
          <a:noFill/>
          <a:ln/>
        </p:spPr>
        <p:txBody>
          <a:bodyPr wrap="squar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Addressing Potential Errors During the Fetching Process</a:t>
            </a:r>
            <a:endParaRPr lang="en-US" sz="2187" dirty="0"/>
          </a:p>
        </p:txBody>
      </p:sp>
      <p:sp>
        <p:nvSpPr>
          <p:cNvPr id="16" name="Text 13"/>
          <p:cNvSpPr/>
          <p:nvPr/>
        </p:nvSpPr>
        <p:spPr>
          <a:xfrm>
            <a:off x="9840873" y="3974902"/>
            <a:ext cx="2440900" cy="284321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Many things can go wrong when fetching emails programmatically, such as network errors, malformed data, or unexpected responses. You need to be prepared to handle them gracefully.</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201936"/>
            <a:ext cx="550175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Additional Functionality</a:t>
            </a:r>
            <a:endParaRPr lang="en-US" sz="4374" dirty="0"/>
          </a:p>
        </p:txBody>
      </p:sp>
      <p:sp>
        <p:nvSpPr>
          <p:cNvPr id="5" name="Text 2"/>
          <p:cNvSpPr/>
          <p:nvPr/>
        </p:nvSpPr>
        <p:spPr>
          <a:xfrm>
            <a:off x="2348389" y="2451735"/>
            <a:ext cx="2949416" cy="1665923"/>
          </a:xfrm>
          <a:prstGeom prst="rect">
            <a:avLst/>
          </a:prstGeom>
          <a:noFill/>
          <a:ln/>
        </p:spPr>
        <p:txBody>
          <a:bodyPr wrap="square" rtlCol="0" anchor="t"/>
          <a:lstStyle/>
          <a:p>
            <a:pPr indent="0" marL="0">
              <a:lnSpc>
                <a:spcPts val="3281"/>
              </a:lnSpc>
              <a:buNone/>
            </a:pPr>
            <a:r>
              <a:rPr lang="en-US" sz="2624" b="1" spc="-52" kern="0" dirty="0">
                <a:solidFill>
                  <a:srgbClr val="FF75D3"/>
                </a:solidFill>
                <a:latin typeface="adonis-web" pitchFamily="34" charset="0"/>
                <a:ea typeface="adonis-web" pitchFamily="34" charset="-122"/>
                <a:cs typeface="adonis-web" pitchFamily="34" charset="-120"/>
              </a:rPr>
              <a:t>Parsing Email Content and Extracting Relevant Information</a:t>
            </a:r>
            <a:endParaRPr lang="en-US" sz="2624" dirty="0"/>
          </a:p>
        </p:txBody>
      </p:sp>
      <p:sp>
        <p:nvSpPr>
          <p:cNvPr id="6" name="Text 3"/>
          <p:cNvSpPr/>
          <p:nvPr/>
        </p:nvSpPr>
        <p:spPr>
          <a:xfrm>
            <a:off x="2348389" y="4339828"/>
            <a:ext cx="2949416"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You can use various Python libraries such as email, BeautifulSoup, or regex to parse the content of the fetched emails and extract specific data, such as URLs, phone numbers, addresses, or keywords.</a:t>
            </a:r>
            <a:endParaRPr lang="en-US" sz="1750" dirty="0"/>
          </a:p>
        </p:txBody>
      </p:sp>
      <p:sp>
        <p:nvSpPr>
          <p:cNvPr id="7" name="Text 4"/>
          <p:cNvSpPr/>
          <p:nvPr/>
        </p:nvSpPr>
        <p:spPr>
          <a:xfrm>
            <a:off x="5847398" y="2451735"/>
            <a:ext cx="2949416" cy="832961"/>
          </a:xfrm>
          <a:prstGeom prst="rect">
            <a:avLst/>
          </a:prstGeom>
          <a:noFill/>
          <a:ln/>
        </p:spPr>
        <p:txBody>
          <a:bodyPr wrap="square" rtlCol="0" anchor="t"/>
          <a:lstStyle/>
          <a:p>
            <a:pPr indent="0" marL="0">
              <a:lnSpc>
                <a:spcPts val="3281"/>
              </a:lnSpc>
              <a:buNone/>
            </a:pPr>
            <a:r>
              <a:rPr lang="en-US" sz="2624" b="1" spc="-52" kern="0" dirty="0">
                <a:solidFill>
                  <a:srgbClr val="FF75D3"/>
                </a:solidFill>
                <a:latin typeface="adonis-web" pitchFamily="34" charset="0"/>
                <a:ea typeface="adonis-web" pitchFamily="34" charset="-122"/>
                <a:cs typeface="adonis-web" pitchFamily="34" charset="-120"/>
              </a:rPr>
              <a:t>Saving Email Attachments</a:t>
            </a:r>
            <a:endParaRPr lang="en-US" sz="2624" dirty="0"/>
          </a:p>
        </p:txBody>
      </p:sp>
      <p:sp>
        <p:nvSpPr>
          <p:cNvPr id="8" name="Text 5"/>
          <p:cNvSpPr/>
          <p:nvPr/>
        </p:nvSpPr>
        <p:spPr>
          <a:xfrm>
            <a:off x="5847398" y="3506867"/>
            <a:ext cx="2949416"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You can use the Gmail API to download and save the attachments of the fetched emails, for instance to archive them or process them further.</a:t>
            </a:r>
            <a:endParaRPr lang="en-US" sz="1750" dirty="0"/>
          </a:p>
        </p:txBody>
      </p:sp>
      <p:sp>
        <p:nvSpPr>
          <p:cNvPr id="9" name="Text 6"/>
          <p:cNvSpPr/>
          <p:nvPr/>
        </p:nvSpPr>
        <p:spPr>
          <a:xfrm>
            <a:off x="9346406" y="2451735"/>
            <a:ext cx="2949416" cy="1249442"/>
          </a:xfrm>
          <a:prstGeom prst="rect">
            <a:avLst/>
          </a:prstGeom>
          <a:noFill/>
          <a:ln/>
        </p:spPr>
        <p:txBody>
          <a:bodyPr wrap="square" rtlCol="0" anchor="t"/>
          <a:lstStyle/>
          <a:p>
            <a:pPr indent="0" marL="0">
              <a:lnSpc>
                <a:spcPts val="3281"/>
              </a:lnSpc>
              <a:buNone/>
            </a:pPr>
            <a:r>
              <a:rPr lang="en-US" sz="2624" b="1" spc="-52" kern="0" dirty="0">
                <a:solidFill>
                  <a:srgbClr val="FF75D3"/>
                </a:solidFill>
                <a:latin typeface="adonis-web" pitchFamily="34" charset="0"/>
                <a:ea typeface="adonis-web" pitchFamily="34" charset="-122"/>
                <a:cs typeface="adonis-web" pitchFamily="34" charset="-120"/>
              </a:rPr>
              <a:t>Implementing Email Notifications or Automated Actions</a:t>
            </a:r>
            <a:endParaRPr lang="en-US" sz="2624" dirty="0"/>
          </a:p>
        </p:txBody>
      </p:sp>
      <p:sp>
        <p:nvSpPr>
          <p:cNvPr id="10" name="Text 7"/>
          <p:cNvSpPr/>
          <p:nvPr/>
        </p:nvSpPr>
        <p:spPr>
          <a:xfrm>
            <a:off x="9346406" y="3923348"/>
            <a:ext cx="2949416"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Once you have fetched emails programmatically, you can use that data to trigger other actions, such as sending notifications, updating databases, or running scripts.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292126"/>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838456" y="427673"/>
            <a:ext cx="3110746" cy="486013"/>
          </a:xfrm>
          <a:prstGeom prst="rect">
            <a:avLst/>
          </a:prstGeom>
          <a:noFill/>
          <a:ln/>
        </p:spPr>
        <p:txBody>
          <a:bodyPr wrap="none" rtlCol="0" anchor="t"/>
          <a:lstStyle/>
          <a:p>
            <a:pPr indent="0" marL="0">
              <a:lnSpc>
                <a:spcPts val="3827"/>
              </a:lnSpc>
              <a:buNone/>
            </a:pPr>
            <a:r>
              <a:rPr lang="en-US" sz="3062" b="1" spc="-61" kern="0" dirty="0">
                <a:solidFill>
                  <a:srgbClr val="FF75D3"/>
                </a:solidFill>
                <a:latin typeface="adonis-web" pitchFamily="34" charset="0"/>
                <a:ea typeface="adonis-web" pitchFamily="34" charset="-122"/>
                <a:cs typeface="adonis-web" pitchFamily="34" charset="-120"/>
              </a:rPr>
              <a:t>Code:</a:t>
            </a:r>
            <a:endParaRPr lang="en-US" sz="3062" dirty="0"/>
          </a:p>
        </p:txBody>
      </p:sp>
      <p:sp>
        <p:nvSpPr>
          <p:cNvPr id="5" name="Text 2"/>
          <p:cNvSpPr/>
          <p:nvPr/>
        </p:nvSpPr>
        <p:spPr>
          <a:xfrm>
            <a:off x="3838456" y="1224677"/>
            <a:ext cx="6953488" cy="746165"/>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import base64 import os.path from google.auth.transport.requests import Request from google.oauth2.credentials import Credentials from google_auth_oauthlib.flow import InstalledAppFlow from googleapiclient.discovery import build</a:t>
            </a:r>
            <a:endParaRPr lang="en-US" sz="1225" dirty="0"/>
          </a:p>
        </p:txBody>
      </p:sp>
      <p:sp>
        <p:nvSpPr>
          <p:cNvPr id="6" name="Text 3"/>
          <p:cNvSpPr/>
          <p:nvPr/>
        </p:nvSpPr>
        <p:spPr>
          <a:xfrm>
            <a:off x="3838456" y="2145744"/>
            <a:ext cx="6953488" cy="199073"/>
          </a:xfrm>
          <a:prstGeom prst="rect">
            <a:avLst/>
          </a:prstGeom>
          <a:noFill/>
          <a:ln/>
        </p:spPr>
        <p:txBody>
          <a:bodyPr wrap="none" rtlCol="0" anchor="t"/>
          <a:lstStyle/>
          <a:p>
            <a:pPr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If modifying these SCOPES, delete the file token.json.</a:t>
            </a:r>
            <a:endParaRPr lang="en-US" sz="980" dirty="0"/>
          </a:p>
        </p:txBody>
      </p:sp>
      <p:sp>
        <p:nvSpPr>
          <p:cNvPr id="7" name="Text 4"/>
          <p:cNvSpPr/>
          <p:nvPr/>
        </p:nvSpPr>
        <p:spPr>
          <a:xfrm>
            <a:off x="3838456" y="2519720"/>
            <a:ext cx="6953488" cy="199073"/>
          </a:xfrm>
          <a:prstGeom prst="rect">
            <a:avLst/>
          </a:prstGeom>
          <a:noFill/>
          <a:ln/>
        </p:spPr>
        <p:txBody>
          <a:bodyPr wrap="none" rtlCol="0" anchor="t"/>
          <a:lstStyle/>
          <a:p>
            <a:pPr indent="0" marL="0">
              <a:lnSpc>
                <a:spcPts val="1568"/>
              </a:lnSpc>
              <a:buNone/>
            </a:pPr>
            <a:r>
              <a:rPr lang="en-US" sz="980" spc="-24" kern="0" dirty="0">
                <a:solidFill>
                  <a:srgbClr val="272525"/>
                </a:solidFill>
                <a:latin typeface="Source Sans Pro" pitchFamily="34" charset="0"/>
                <a:ea typeface="Source Sans Pro" pitchFamily="34" charset="-122"/>
                <a:cs typeface="Source Sans Pro" pitchFamily="34" charset="-120"/>
              </a:rPr>
              <a:t>SCOPES = ['</a:t>
            </a:r>
            <a:pPr indent="0" marL="0">
              <a:lnSpc>
                <a:spcPts val="1568"/>
              </a:lnSpc>
              <a:buNone/>
            </a:pPr>
            <a:r>
              <a:rPr lang="en-US" sz="980" u="sng" spc="-24" kern="0" dirty="0">
                <a:solidFill>
                  <a:srgbClr val="AF41F0"/>
                </a:solidFill>
                <a:latin typeface="Source Sans Pro" pitchFamily="34" charset="0"/>
                <a:ea typeface="Source Sans Pro" pitchFamily="34" charset="-122"/>
                <a:cs typeface="Source Sans Pro"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https://www.googleapis.com/auth/gmail.readonly']</a:t>
            </a:r>
            <a:endParaRPr lang="en-US" sz="980" dirty="0"/>
          </a:p>
        </p:txBody>
      </p:sp>
      <p:sp>
        <p:nvSpPr>
          <p:cNvPr id="8" name="Text 5"/>
          <p:cNvSpPr/>
          <p:nvPr/>
        </p:nvSpPr>
        <p:spPr>
          <a:xfrm>
            <a:off x="3838456" y="2893695"/>
            <a:ext cx="6953488" cy="1741051"/>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def authenticate_gmail(): """Shows basic usage of the Gmail API. Lists the user's Gmail labels. """ creds = None # The file token.json stores the user's access and refresh tokens, and is # created automatically when the authorization flow completes for the first # time. if os.path.exists('token.json'): creds = Credentials.from_authorized_user_file('token.json') if not creds or not creds.valid: if creds and creds.expired and creds.refresh_token: creds.refresh(Request()) else: flow = InstalledAppFlow.from_client_secrets_file( 'credentials.json', SCOPES) creds = flow.run_local_server(port=0) # Save the credentials for the next run with open('token.json', 'w') as token: token.write(creds.to_json()) return creds</a:t>
            </a:r>
            <a:endParaRPr lang="en-US" sz="1225" dirty="0"/>
          </a:p>
        </p:txBody>
      </p:sp>
      <p:sp>
        <p:nvSpPr>
          <p:cNvPr id="9" name="Text 6"/>
          <p:cNvSpPr/>
          <p:nvPr/>
        </p:nvSpPr>
        <p:spPr>
          <a:xfrm>
            <a:off x="3838456" y="4809649"/>
            <a:ext cx="6953488"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def fetch_emails(user_id='me', label_id='INBOX', max_results=5): creds = authenticate_gmail() service = build('gmail', 'v1', credentials=creds)</a:t>
            </a:r>
            <a:endParaRPr lang="en-US" sz="1225" dirty="0"/>
          </a:p>
        </p:txBody>
      </p:sp>
      <p:sp>
        <p:nvSpPr>
          <p:cNvPr id="10" name="Shape 7"/>
          <p:cNvSpPr/>
          <p:nvPr/>
        </p:nvSpPr>
        <p:spPr>
          <a:xfrm>
            <a:off x="3838456" y="5481995"/>
            <a:ext cx="6953488" cy="4958834"/>
          </a:xfrm>
          <a:prstGeom prst="roundRect">
            <a:avLst>
              <a:gd name="adj" fmla="val 1411"/>
            </a:avLst>
          </a:prstGeom>
          <a:solidFill>
            <a:srgbClr val="F5E7FD"/>
          </a:solidFill>
          <a:ln/>
        </p:spPr>
      </p:sp>
      <p:sp>
        <p:nvSpPr>
          <p:cNvPr id="11" name="Shape 8"/>
          <p:cNvSpPr/>
          <p:nvPr/>
        </p:nvSpPr>
        <p:spPr>
          <a:xfrm>
            <a:off x="3830717" y="5481995"/>
            <a:ext cx="6968966" cy="4958834"/>
          </a:xfrm>
          <a:prstGeom prst="roundRect">
            <a:avLst>
              <a:gd name="adj" fmla="val 470"/>
            </a:avLst>
          </a:prstGeom>
          <a:solidFill>
            <a:srgbClr val="F5E7FD"/>
          </a:solidFill>
          <a:ln/>
        </p:spPr>
      </p:sp>
      <p:sp>
        <p:nvSpPr>
          <p:cNvPr id="12" name="Text 9"/>
          <p:cNvSpPr/>
          <p:nvPr/>
        </p:nvSpPr>
        <p:spPr>
          <a:xfrm>
            <a:off x="3986213" y="5598557"/>
            <a:ext cx="6657975" cy="4725710"/>
          </a:xfrm>
          <a:prstGeom prst="rect">
            <a:avLst/>
          </a:prstGeom>
          <a:noFill/>
          <a:ln/>
        </p:spPr>
        <p:txBody>
          <a:bodyPr wrap="square" rtlCol="0" anchor="t"/>
          <a:lstStyle/>
          <a:p>
            <a:pPr indent="0" marL="0">
              <a:lnSpc>
                <a:spcPts val="1960"/>
              </a:lnSpc>
              <a:buNone/>
            </a:pPr>
            <a:r>
              <a:rPr lang="en-US" sz="1225" spc="-24" kern="0" dirty="0">
                <a:solidFill>
                  <a:srgbClr val="272525"/>
                </a:solidFill>
                <a:highlight>
                  <a:srgbClr val="F5E7FD"/>
                </a:highlight>
                <a:latin typeface="Consolas" pitchFamily="34" charset="0"/>
                <a:ea typeface="Consolas" pitchFamily="34" charset="-122"/>
                <a:cs typeface="Consolas" pitchFamily="34" charset="-120"/>
              </a:rPr>
              <a:t>try:
    response = service.users().messages().list(userId=user_id, labelIds=[label_id], maxResults=max_results).execute()
    messages = response.get('messages', [])
    for message in messages:
        msg = service.users().messages().get(userId=user_id, id=message['id']).execute()
        subject = ''
        for header in msg['payload']['headers']:
            if header['name'] == 'Subject':
                subject = header['value']
        body = base64.urlsafe_b64decode(msg['payload']['body']['data']).decode('utf-8')
        # Process the email subject and body as needed
        print(f"Subject: {subject}\nBody: {body}\n{'-'*30}")
except Exception as e:
    print(f"An error occurred: {e}")
</a:t>
            </a:r>
            <a:endParaRPr lang="en-US" sz="1225" dirty="0"/>
          </a:p>
        </p:txBody>
      </p:sp>
      <p:sp>
        <p:nvSpPr>
          <p:cNvPr id="13" name="Text 10"/>
          <p:cNvSpPr/>
          <p:nvPr/>
        </p:nvSpPr>
        <p:spPr>
          <a:xfrm>
            <a:off x="3838456" y="10615732"/>
            <a:ext cx="6953488"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if </a:t>
            </a:r>
            <a:pPr indent="0" marL="0">
              <a:lnSpc>
                <a:spcPts val="1960"/>
              </a:lnSpc>
              <a:buNone/>
            </a:pPr>
            <a:r>
              <a:rPr lang="en-US" sz="1225" i="1" spc="-24" kern="0" dirty="0">
                <a:solidFill>
                  <a:srgbClr val="272525"/>
                </a:solidFill>
                <a:latin typeface="Source Sans Pro" pitchFamily="34" charset="0"/>
                <a:ea typeface="Source Sans Pro" pitchFamily="34" charset="-122"/>
                <a:cs typeface="Source Sans Pro" pitchFamily="34" charset="-120"/>
              </a:rPr>
              <a:t>name</a:t>
            </a:r>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 == '</a:t>
            </a:r>
            <a:pPr indent="0" marL="0">
              <a:lnSpc>
                <a:spcPts val="1960"/>
              </a:lnSpc>
              <a:buNone/>
            </a:pPr>
            <a:r>
              <a:rPr lang="en-US" sz="1225" i="1" spc="-24" kern="0" dirty="0">
                <a:solidFill>
                  <a:srgbClr val="272525"/>
                </a:solidFill>
                <a:latin typeface="Source Sans Pro" pitchFamily="34" charset="0"/>
                <a:ea typeface="Source Sans Pro" pitchFamily="34" charset="-122"/>
                <a:cs typeface="Source Sans Pro" pitchFamily="34" charset="-120"/>
              </a:rPr>
              <a:t>main</a:t>
            </a:r>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 fetch_emails()</a:t>
            </a:r>
            <a:endParaRPr lang="en-US" sz="1225" dirty="0"/>
          </a:p>
        </p:txBody>
      </p:sp>
      <p:pic>
        <p:nvPicPr>
          <p:cNvPr id="14"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0835">
            <a:solidFill>
              <a:srgbClr val="FFFFFF">
                <a:alpha val="64000"/>
              </a:srgbClr>
            </a:solidFill>
            <a:prstDash val="solid"/>
          </a:ln>
        </p:spPr>
      </p:sp>
      <p:sp>
        <p:nvSpPr>
          <p:cNvPr id="4" name="Text 1"/>
          <p:cNvSpPr/>
          <p:nvPr/>
        </p:nvSpPr>
        <p:spPr>
          <a:xfrm>
            <a:off x="3399711" y="481727"/>
            <a:ext cx="3503176" cy="547330"/>
          </a:xfrm>
          <a:prstGeom prst="rect">
            <a:avLst/>
          </a:prstGeom>
          <a:noFill/>
          <a:ln/>
        </p:spPr>
        <p:txBody>
          <a:bodyPr wrap="none" rtlCol="0" anchor="t"/>
          <a:lstStyle/>
          <a:p>
            <a:pPr indent="0" marL="0">
              <a:lnSpc>
                <a:spcPts val="4310"/>
              </a:lnSpc>
              <a:buNone/>
            </a:pPr>
            <a:r>
              <a:rPr lang="en-US" sz="3448" b="1" spc="-69" kern="0" dirty="0">
                <a:solidFill>
                  <a:srgbClr val="FF75D3"/>
                </a:solidFill>
                <a:latin typeface="adonis-web" pitchFamily="34" charset="0"/>
                <a:ea typeface="adonis-web" pitchFamily="34" charset="-122"/>
                <a:cs typeface="adonis-web" pitchFamily="34" charset="-120"/>
              </a:rPr>
              <a:t>Output:</a:t>
            </a:r>
            <a:endParaRPr lang="en-US" sz="3448" dirty="0"/>
          </a:p>
        </p:txBody>
      </p:sp>
      <p:pic>
        <p:nvPicPr>
          <p:cNvPr id="5" name="Image 1" descr="preencoded.png">    </p:cNvPr>
          <p:cNvPicPr>
            <a:picLocks noChangeAspect="1"/>
          </p:cNvPicPr>
          <p:nvPr/>
        </p:nvPicPr>
        <p:blipFill>
          <a:blip r:embed="rId2"/>
          <a:stretch>
            <a:fillRect/>
          </a:stretch>
        </p:blipFill>
        <p:spPr>
          <a:xfrm>
            <a:off x="3399711" y="1379339"/>
            <a:ext cx="6475333" cy="6368534"/>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833563"/>
            <a:ext cx="444388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Conclusion</a:t>
            </a:r>
            <a:endParaRPr lang="en-US" sz="4374" dirty="0"/>
          </a:p>
        </p:txBody>
      </p:sp>
      <p:sp>
        <p:nvSpPr>
          <p:cNvPr id="5" name="Shape 2"/>
          <p:cNvSpPr/>
          <p:nvPr/>
        </p:nvSpPr>
        <p:spPr>
          <a:xfrm>
            <a:off x="2348389" y="2972276"/>
            <a:ext cx="4855726" cy="3423761"/>
          </a:xfrm>
          <a:prstGeom prst="roundRect">
            <a:avLst>
              <a:gd name="adj" fmla="val 2920"/>
            </a:avLst>
          </a:prstGeom>
          <a:solidFill>
            <a:srgbClr val="EBD0FB"/>
          </a:solidFill>
          <a:ln w="13811">
            <a:solidFill>
              <a:srgbClr val="D7A1F7"/>
            </a:solidFill>
            <a:prstDash val="solid"/>
          </a:ln>
        </p:spPr>
      </p:sp>
      <p:sp>
        <p:nvSpPr>
          <p:cNvPr id="6" name="Text 3"/>
          <p:cNvSpPr/>
          <p:nvPr/>
        </p:nvSpPr>
        <p:spPr>
          <a:xfrm>
            <a:off x="2584371" y="3208258"/>
            <a:ext cx="4383762" cy="1041559"/>
          </a:xfrm>
          <a:prstGeom prst="rect">
            <a:avLst/>
          </a:prstGeom>
          <a:noFill/>
          <a:ln/>
        </p:spPr>
        <p:txBody>
          <a:bodyPr wrap="squar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Summary of How to Fetch Gmail Emails from a Particular User using Python</a:t>
            </a:r>
            <a:endParaRPr lang="en-US" sz="2187" dirty="0"/>
          </a:p>
        </p:txBody>
      </p:sp>
      <p:sp>
        <p:nvSpPr>
          <p:cNvPr id="7" name="Text 4"/>
          <p:cNvSpPr/>
          <p:nvPr/>
        </p:nvSpPr>
        <p:spPr>
          <a:xfrm>
            <a:off x="2584371" y="4383048"/>
            <a:ext cx="4383762"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We've covered the essential steps and techniques involved in fetching Gmail emails from a specific user using Python, including authentication, filtering, fetching, error handling, and additional functionality.</a:t>
            </a:r>
            <a:endParaRPr lang="en-US" sz="1750" dirty="0"/>
          </a:p>
        </p:txBody>
      </p:sp>
      <p:sp>
        <p:nvSpPr>
          <p:cNvPr id="8" name="Shape 5"/>
          <p:cNvSpPr/>
          <p:nvPr/>
        </p:nvSpPr>
        <p:spPr>
          <a:xfrm>
            <a:off x="7426285" y="2972276"/>
            <a:ext cx="4855726" cy="3423761"/>
          </a:xfrm>
          <a:prstGeom prst="roundRect">
            <a:avLst>
              <a:gd name="adj" fmla="val 2920"/>
            </a:avLst>
          </a:prstGeom>
          <a:solidFill>
            <a:srgbClr val="EBD0FB"/>
          </a:solidFill>
          <a:ln w="13811">
            <a:solidFill>
              <a:srgbClr val="D7A1F7"/>
            </a:solidFill>
            <a:prstDash val="solid"/>
          </a:ln>
        </p:spPr>
      </p:sp>
      <p:sp>
        <p:nvSpPr>
          <p:cNvPr id="9" name="Text 6"/>
          <p:cNvSpPr/>
          <p:nvPr/>
        </p:nvSpPr>
        <p:spPr>
          <a:xfrm>
            <a:off x="7662267" y="3208258"/>
            <a:ext cx="4383762" cy="694373"/>
          </a:xfrm>
          <a:prstGeom prst="rect">
            <a:avLst/>
          </a:prstGeom>
          <a:noFill/>
          <a:ln/>
        </p:spPr>
        <p:txBody>
          <a:bodyPr wrap="squar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Encouragement to Explore and Expand upon the Functionality</a:t>
            </a:r>
            <a:endParaRPr lang="en-US" sz="2187" dirty="0"/>
          </a:p>
        </p:txBody>
      </p:sp>
      <p:sp>
        <p:nvSpPr>
          <p:cNvPr id="10" name="Text 7"/>
          <p:cNvSpPr/>
          <p:nvPr/>
        </p:nvSpPr>
        <p:spPr>
          <a:xfrm>
            <a:off x="7662267" y="4035862"/>
            <a:ext cx="4383762"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This is just the beginning of what you can achieve with the Gmail API and Python. We encourage you to explore the possibilities and find new ways to automate your email-related tasks.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2024-01-02T05:36:08Z</dcterms:created>
  <dcterms:modified xsi:type="dcterms:W3CDTF">2024-01-02T05:36:08Z</dcterms:modified>
</cp:coreProperties>
</file>